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4" r:id="rId6"/>
    <p:sldId id="265" r:id="rId7"/>
    <p:sldId id="262" r:id="rId8"/>
    <p:sldId id="266" r:id="rId9"/>
    <p:sldId id="267" r:id="rId10"/>
    <p:sldId id="268" r:id="rId11"/>
    <p:sldId id="269" r:id="rId12"/>
  </p:sldIdLst>
  <p:sldSz cx="12192000" cy="6858000"/>
  <p:notesSz cx="7077075" cy="936307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E"/>
    <a:srgbClr val="F8A21E"/>
    <a:srgbClr val="2D6B7B"/>
    <a:srgbClr val="173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6" d="100"/>
          <a:sy n="66" d="100"/>
        </p:scale>
        <p:origin x="610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A8D1B3-56C8-4E24-8F97-FCAD6275C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A3C6FC8-52CE-413F-935E-52CDD4DCF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E447E62-23A9-476E-8869-A3887AFB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9A6BF4-880A-4589-8E6C-98577A4C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74D4A4-88DC-4734-97C7-799D77FD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582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0F0EFA6-380C-4F54-A5B0-4663A0B3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572093F-0048-48E0-83BC-AAFAA329D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43B158-DFD0-4E89-B307-98A47AC5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D428F2-BE8E-45B1-92D5-6B70B3F4C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2F2B70E-45F5-4E79-B1F3-3E8BF9B2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571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2D24271-FF65-4610-888C-B1F670F85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5DCDC48-2AAB-42D4-ACE2-551CF6E54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874239-D9CC-474B-B7FB-6DB155AC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44C87AA-6495-49F6-A282-C1602648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F69250-9BE7-4DEF-A5B6-4B581EC0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29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617E47-E3D3-44FC-8799-28E75A82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2326E8-8B92-4673-A30E-F63D6F840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0D30638-83F4-4CD4-821F-4DED2831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A8B8A73-E7BC-4F6E-8E4D-F973104F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8C1199-E8F2-4EA0-B73C-FEA20F6C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06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9868C8-330E-4CB8-8750-902FC5C20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9E491B-0C4C-4EE0-A0CE-734A50B15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D21C36B-719A-4E66-8C06-C46D2801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FD9560-7A25-4908-A063-AE486F56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C35B0B6-6105-42AD-B145-F848D776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52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DCC830-18A2-4C86-BE1A-82A8290D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04B29D-4657-4B41-B4A3-4B2C528F0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7F87B4E-164B-43B3-B170-B3C0F364A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9CFA51F-EE26-4088-9BF0-20B95BB6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E3C94DB-F355-4A35-9847-DD3929E3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E210E77-05EB-4196-80DE-A1B29FDF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051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0C6925-92AF-42F6-BD4F-9F26920D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8D7772E-0AAC-45E6-B6D9-FDD54722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8D106D2-F84E-484E-A26A-6961E46F6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9A6B94F-8D2D-4427-8274-3FEE3AE3D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BDC7B2D-0AA3-4857-B4D4-D62D24884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D7CD5D4-6783-44C7-BA95-F82CDB7F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A8D3DF4-8C23-4CB8-B709-F2387202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3D0CED7-9E5F-4282-A24F-15BECED1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9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7EEBC4B-6B00-4A2C-8B4A-0CF283A9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25DC6A3-34CD-4E85-90A6-228F9839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1A6CC54-1C52-4235-94CD-3B177DDE5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A5ACE124-D8AC-4DED-83B6-6C4B9102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622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09E3269-FBD3-4460-AB29-EDF79BF4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E6C02F2-3AAB-448A-962F-8C1D9BD3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8881BBD-29EF-49BD-A57F-AAC32F5C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3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40D69C-00F4-4CF8-BC1C-3F127E53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C82CC8-EFC4-4804-87D7-55122B9CB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FB05AFB-CA06-47B3-BB6A-4C27AA36D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B545129-00F1-4ADB-9A0E-C236A046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232605D-3B93-4B36-B8CD-1072F88DA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C7173EE-FC84-417C-ABCF-FD4BE598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915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05042A-7E8A-4CC4-A51D-836D60E8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555B39C-EC6D-44E8-9F14-FA9DE298E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C8D670-183C-49A9-A5AD-8ABE455E7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9417C0D-20B5-4127-80BE-8AAEC6DE8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9269846-12C2-479B-A51A-53A37348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0D38E0-65D8-4DC8-82E1-2C89F245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98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103EF40-E50B-4274-8A41-3265189A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499A8BC-A8C6-4B13-A9C9-6CAB8C92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CC436F-07CA-45FE-85D1-B03534241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6491-6EF7-4143-B1EF-B9778E0ED921}" type="datetimeFigureOut">
              <a:rPr lang="he-IL" smtClean="0"/>
              <a:t>י"ז/חשון/תשפ"א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DA784F2-0119-419C-96AB-323121402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AB76257-BAFD-41DF-B976-2D6D70804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8668-434E-4C82-B0F9-D03A916F23F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1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-hevrati.co.il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groups/228208581073976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m-hevrati.co.i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-hevrati.co.il/sto.html" TargetMode="External"/><Relationship Id="rId5" Type="http://schemas.openxmlformats.org/officeDocument/2006/relationships/hyperlink" Target="https://chat.whatsapp.com/IXd08EiuPau28XBG7PTbpC" TargetMode="External"/><Relationship Id="rId4" Type="http://schemas.openxmlformats.org/officeDocument/2006/relationships/hyperlink" Target="https://chat.whatsapp.com/FMiUzlluifx8io8ftk7GF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-hevrati.co.il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-hevrati.co.i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-hevrati.co.i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-hevrati.co.il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4662D32E-C0F0-4695-BB60-CF3BDE76816D}"/>
              </a:ext>
            </a:extLst>
          </p:cNvPr>
          <p:cNvSpPr/>
          <p:nvPr/>
        </p:nvSpPr>
        <p:spPr>
          <a:xfrm>
            <a:off x="781050" y="304800"/>
            <a:ext cx="10228695" cy="545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2ECF5EF-FEBB-4880-BF5F-20B4351FA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t="49376" r="6775" b="2188"/>
          <a:stretch/>
        </p:blipFill>
        <p:spPr>
          <a:xfrm>
            <a:off x="7741434" y="2686493"/>
            <a:ext cx="2752436" cy="2324177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2872141-52A4-4631-8368-3E05F864DC99}"/>
              </a:ext>
            </a:extLst>
          </p:cNvPr>
          <p:cNvSpPr txBox="1"/>
          <p:nvPr/>
        </p:nvSpPr>
        <p:spPr>
          <a:xfrm>
            <a:off x="3770797" y="2084536"/>
            <a:ext cx="6536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solidFill>
                  <a:srgbClr val="F8A21E"/>
                </a:solidFill>
                <a:latin typeface="YamSuf" panose="02000503000000000000" pitchFamily="50" charset="-79"/>
                <a:cs typeface="YamSuf" panose="02000503000000000000" pitchFamily="50" charset="-79"/>
              </a:rPr>
              <a:t>זהירות בדרך החברתית 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0FBD1FD7-8F1C-4A90-B458-7BEC67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2" t="46073" r="3922" b="6288"/>
          <a:stretch/>
        </p:blipFill>
        <p:spPr>
          <a:xfrm>
            <a:off x="637086" y="1618521"/>
            <a:ext cx="4238182" cy="3267075"/>
          </a:xfrm>
          <a:prstGeom prst="rect">
            <a:avLst/>
          </a:prstGeom>
        </p:spPr>
      </p:pic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12F075C4-A44C-48E8-B0FB-D878AD884317}"/>
              </a:ext>
            </a:extLst>
          </p:cNvPr>
          <p:cNvSpPr txBox="1"/>
          <p:nvPr/>
        </p:nvSpPr>
        <p:spPr>
          <a:xfrm>
            <a:off x="3761561" y="2104684"/>
            <a:ext cx="65364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amSuf" panose="02000503000000000000" pitchFamily="50" charset="-79"/>
                <a:cs typeface="YamSuf" panose="02000503000000000000" pitchFamily="50" charset="-79"/>
              </a:rPr>
              <a:t>זהירות בדרך החברתית </a:t>
            </a:r>
          </a:p>
        </p:txBody>
      </p:sp>
      <p:pic>
        <p:nvPicPr>
          <p:cNvPr id="28" name="תמונה 27">
            <a:extLst>
              <a:ext uri="{FF2B5EF4-FFF2-40B4-BE49-F238E27FC236}">
                <a16:creationId xmlns:a16="http://schemas.microsoft.com/office/drawing/2014/main" id="{B7C1B5E9-85AC-45E2-BBE0-8C82DB450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20" y="154769"/>
            <a:ext cx="2840960" cy="1643753"/>
          </a:xfrm>
          <a:prstGeom prst="rect">
            <a:avLst/>
          </a:prstGeom>
        </p:spPr>
      </p:pic>
      <p:pic>
        <p:nvPicPr>
          <p:cNvPr id="31" name="תמונה 30">
            <a:extLst>
              <a:ext uri="{FF2B5EF4-FFF2-40B4-BE49-F238E27FC236}">
                <a16:creationId xmlns:a16="http://schemas.microsoft.com/office/drawing/2014/main" id="{20B2E5E5-C0FF-443F-8141-4E46AE5C74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08" t="2025" r="2188" b="52032"/>
          <a:stretch/>
        </p:blipFill>
        <p:spPr>
          <a:xfrm>
            <a:off x="6241795" y="3150254"/>
            <a:ext cx="1722929" cy="1832060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81FDEC6-894F-4535-BD9B-F620366A818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2" t="47813" r="43224" b="8508"/>
          <a:stretch/>
        </p:blipFill>
        <p:spPr>
          <a:xfrm>
            <a:off x="4373071" y="3150254"/>
            <a:ext cx="1722929" cy="1755490"/>
          </a:xfrm>
          <a:prstGeom prst="rect">
            <a:avLst/>
          </a:prstGeom>
        </p:spPr>
      </p:pic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7755D56A-4DEB-41C9-BFC0-B1A111056B42}"/>
              </a:ext>
            </a:extLst>
          </p:cNvPr>
          <p:cNvSpPr txBox="1"/>
          <p:nvPr/>
        </p:nvSpPr>
        <p:spPr>
          <a:xfrm>
            <a:off x="3186997" y="5408304"/>
            <a:ext cx="6898511" cy="128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dirty="0">
                <a:solidFill>
                  <a:srgbClr val="FF5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בחיים יש דרך</a:t>
            </a:r>
            <a:br>
              <a:rPr lang="en-US" b="1" dirty="0">
                <a:solidFill>
                  <a:srgbClr val="FF5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FF5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ולדרך התנהגות. </a:t>
            </a:r>
            <a:br>
              <a:rPr lang="en-US" dirty="0">
                <a:solidFill>
                  <a:srgbClr val="FF5D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dirty="0">
                <a:latin typeface="YamSuf" panose="02000503000000000000" pitchFamily="50" charset="-79"/>
                <a:ea typeface="Tahoma" panose="020B0604030504040204" pitchFamily="34" charset="0"/>
                <a:cs typeface="YamSuf" panose="02000503000000000000" pitchFamily="50" charset="-79"/>
              </a:rPr>
              <a:t>אז מה הדרך החברתית שלכם?  וכיצד אתם נוהגים בה?</a:t>
            </a:r>
          </a:p>
        </p:txBody>
      </p:sp>
    </p:spTree>
    <p:extLst>
      <p:ext uri="{BB962C8B-B14F-4D97-AF65-F5344CB8AC3E}">
        <p14:creationId xmlns:p14="http://schemas.microsoft.com/office/powerpoint/2010/main" val="3940441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2AB1BAA1-71F0-4D96-8945-2D8121162525}"/>
              </a:ext>
            </a:extLst>
          </p:cNvPr>
          <p:cNvSpPr txBox="1"/>
          <p:nvPr/>
        </p:nvSpPr>
        <p:spPr>
          <a:xfrm>
            <a:off x="7211027" y="542515"/>
            <a:ext cx="4149523" cy="55422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מָה כְּלֵי הַתַּחְבּוּרָה 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שֶׁהֱיִיתֶם רוֹצִים?______________________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הקיפו 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וּמַדּוּעַ?___________________________________________________________________________________________________________________________________________________________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BF13792-E09D-4643-B54A-0F17870FC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50" y="2219445"/>
            <a:ext cx="4300638" cy="2419109"/>
          </a:xfrm>
          <a:prstGeom prst="rect">
            <a:avLst/>
          </a:prstGeom>
        </p:spPr>
      </p:pic>
      <p:pic>
        <p:nvPicPr>
          <p:cNvPr id="7" name="תמונה 6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5EFE3921-37DA-4B3A-8A08-6E795C4B3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206" y="3675034"/>
            <a:ext cx="4283918" cy="2409704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EBBD9F5-9733-47E0-BF89-1D4BF07C51E4}"/>
              </a:ext>
            </a:extLst>
          </p:cNvPr>
          <p:cNvSpPr txBox="1"/>
          <p:nvPr/>
        </p:nvSpPr>
        <p:spPr>
          <a:xfrm>
            <a:off x="1078054" y="773262"/>
            <a:ext cx="4149523" cy="23105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בְּהִתְנַהֲלוּת וּבִיחָסִים חֶבְרָתִיִּים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מַהִי לְדַעְתְּךָ הַדֶּרֶךְ הַנְּכוֹנָה לִנְהֹג? 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217BC9D-5A29-4E40-974E-EA3559B444DA}"/>
              </a:ext>
            </a:extLst>
          </p:cNvPr>
          <p:cNvSpPr/>
          <p:nvPr/>
        </p:nvSpPr>
        <p:spPr>
          <a:xfrm>
            <a:off x="232633" y="416690"/>
            <a:ext cx="11726734" cy="5764192"/>
          </a:xfrm>
          <a:custGeom>
            <a:avLst/>
            <a:gdLst>
              <a:gd name="connsiteX0" fmla="*/ 0 w 11726734"/>
              <a:gd name="connsiteY0" fmla="*/ 0 h 5764192"/>
              <a:gd name="connsiteX1" fmla="*/ 11726734 w 11726734"/>
              <a:gd name="connsiteY1" fmla="*/ 0 h 5764192"/>
              <a:gd name="connsiteX2" fmla="*/ 11726734 w 11726734"/>
              <a:gd name="connsiteY2" fmla="*/ 5764192 h 5764192"/>
              <a:gd name="connsiteX3" fmla="*/ 0 w 11726734"/>
              <a:gd name="connsiteY3" fmla="*/ 5764192 h 5764192"/>
              <a:gd name="connsiteX4" fmla="*/ 0 w 11726734"/>
              <a:gd name="connsiteY4" fmla="*/ 0 h 576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6734" h="5764192" extrusionOk="0">
                <a:moveTo>
                  <a:pt x="0" y="0"/>
                </a:moveTo>
                <a:cubicBezTo>
                  <a:pt x="4954993" y="-5264"/>
                  <a:pt x="5891594" y="84467"/>
                  <a:pt x="11726734" y="0"/>
                </a:cubicBezTo>
                <a:cubicBezTo>
                  <a:pt x="11598561" y="915122"/>
                  <a:pt x="11855884" y="3211984"/>
                  <a:pt x="11726734" y="5764192"/>
                </a:cubicBezTo>
                <a:cubicBezTo>
                  <a:pt x="7993711" y="5870512"/>
                  <a:pt x="4889100" y="5756543"/>
                  <a:pt x="0" y="5764192"/>
                </a:cubicBezTo>
                <a:cubicBezTo>
                  <a:pt x="160128" y="4087083"/>
                  <a:pt x="25049" y="259794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F063D92-B16E-4651-A901-BA194765D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68" y="6030519"/>
            <a:ext cx="1419967" cy="821580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45723C47-FE0A-4DB4-B34C-FAD4ACAFB9CA}"/>
              </a:ext>
            </a:extLst>
          </p:cNvPr>
          <p:cNvSpPr txBox="1"/>
          <p:nvPr/>
        </p:nvSpPr>
        <p:spPr>
          <a:xfrm>
            <a:off x="3056071" y="6234270"/>
            <a:ext cx="63113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כל הזכויות שמורות לנופר ירושלמי ספדה, יועצת חינוכית ומנחה חברתית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u="sng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www.m-hevrati.co.il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     053-3569499 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אין להעתיק, לשכפל או להפיץ ברבים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he-I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8B14838-2838-425F-A574-ACA32A84C31A}"/>
              </a:ext>
            </a:extLst>
          </p:cNvPr>
          <p:cNvSpPr txBox="1"/>
          <p:nvPr/>
        </p:nvSpPr>
        <p:spPr>
          <a:xfrm>
            <a:off x="4145665" y="194952"/>
            <a:ext cx="39006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דף משימה- זהירות בדרך החברתית </a:t>
            </a:r>
          </a:p>
        </p:txBody>
      </p:sp>
    </p:spTree>
    <p:extLst>
      <p:ext uri="{BB962C8B-B14F-4D97-AF65-F5344CB8AC3E}">
        <p14:creationId xmlns:p14="http://schemas.microsoft.com/office/powerpoint/2010/main" val="191152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E039D53-A93E-40DB-8B22-B72E5E8A08FD}"/>
              </a:ext>
            </a:extLst>
          </p:cNvPr>
          <p:cNvSpPr txBox="1"/>
          <p:nvPr/>
        </p:nvSpPr>
        <p:spPr>
          <a:xfrm>
            <a:off x="6430680" y="1520488"/>
            <a:ext cx="4159717" cy="46247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b="1" i="1" u="sng" dirty="0">
                <a:solidFill>
                  <a:srgbClr val="92D05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רוצים עוד פעילויות חברתיות?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b="1" u="sng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בקרו אותי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באתר "המרכז החברתי"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  <a:hlinkClick r:id="rId2"/>
              </a:rPr>
              <a:t>www.m-hevrati.co.il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b="1" u="sng" dirty="0">
                <a:solidFill>
                  <a:srgbClr val="FF0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והצטרפו אליי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לקבוצת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הפייסבוק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hlinkClick r:id="rId3"/>
              </a:rPr>
              <a:t>"ילדים אוהבים חברים"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hlinkClick r:id="rId4"/>
              </a:rPr>
              <a:t>קבוצת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  <a:hlinkClick r:id="rId4"/>
              </a:rPr>
              <a:t>ווטסאפ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hlinkClick r:id="rId5"/>
              </a:rPr>
              <a:t>ולקבוצת </a:t>
            </a:r>
            <a:r>
              <a:rPr lang="he-IL" dirty="0" err="1">
                <a:latin typeface="Varela Round" panose="00000500000000000000" pitchFamily="2" charset="-79"/>
                <a:cs typeface="Varela Round" panose="00000500000000000000" pitchFamily="2" charset="-79"/>
                <a:hlinkClick r:id="rId5"/>
              </a:rPr>
              <a:t>הווטסאפ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hlinkClick r:id="rId5"/>
              </a:rPr>
              <a:t> למגזר הערבי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  <a:hlinkClick r:id="rId5"/>
              </a:rPr>
            </a:br>
            <a:r>
              <a:rPr lang="ar-JO" dirty="0">
                <a:latin typeface="Varela Round" panose="00000500000000000000" pitchFamily="2" charset="-79"/>
                <a:cs typeface="Varela Round" panose="00000500000000000000" pitchFamily="2" charset="-79"/>
                <a:hlinkClick r:id="rId5"/>
              </a:rPr>
              <a:t>الأطفال يحبون الأصدقاء</a:t>
            </a: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ctr">
              <a:lnSpc>
                <a:spcPct val="150000"/>
              </a:lnSpc>
            </a:pPr>
            <a:r>
              <a:rPr lang="he-IL" b="1" i="1" u="sng" dirty="0">
                <a:solidFill>
                  <a:srgbClr val="FFC00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רוצים ללמד חברתיות?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מוזמנים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hlinkClick r:id="rId6"/>
              </a:rPr>
              <a:t>המרכז החברתי- החנות </a:t>
            </a:r>
            <a:br>
              <a:rPr lang="en-US" dirty="0">
                <a:latin typeface="Varela Round" panose="00000500000000000000" pitchFamily="2" charset="-79"/>
                <a:cs typeface="Varela Round" panose="00000500000000000000" pitchFamily="2" charset="-79"/>
              </a:rPr>
            </a:br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7" name="תמונה 6" descr="תמונה שמכילה טקסט, מפה&#10;&#10;התיאור נוצר באופן אוטומטי">
            <a:extLst>
              <a:ext uri="{FF2B5EF4-FFF2-40B4-BE49-F238E27FC236}">
                <a16:creationId xmlns:a16="http://schemas.microsoft.com/office/drawing/2014/main" id="{0F642D22-8D14-4CB0-BE75-22FB4FECDD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t="7676" b="27812"/>
          <a:stretch/>
        </p:blipFill>
        <p:spPr>
          <a:xfrm rot="21259187">
            <a:off x="1372471" y="1188884"/>
            <a:ext cx="3081623" cy="4480229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A9DD368-A0A4-4A1E-9715-B3346D0A9EA3}"/>
              </a:ext>
            </a:extLst>
          </p:cNvPr>
          <p:cNvSpPr txBox="1"/>
          <p:nvPr/>
        </p:nvSpPr>
        <p:spPr>
          <a:xfrm>
            <a:off x="4295820" y="5337512"/>
            <a:ext cx="2483427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Varela Round" panose="00000500000000000000" pitchFamily="2" charset="-79"/>
                <a:cs typeface="Varela Round" panose="00000500000000000000" pitchFamily="2" charset="-79"/>
              </a:rPr>
              <a:t>ובחברות </a:t>
            </a:r>
          </a:p>
          <a:p>
            <a:r>
              <a:rPr lang="he-IL" sz="2400" dirty="0"/>
              <a:t>  </a:t>
            </a:r>
          </a:p>
          <a:p>
            <a:pPr algn="ctr"/>
            <a:r>
              <a:rPr lang="he-IL" sz="2400" b="1" dirty="0">
                <a:latin typeface="YamSuf" panose="02000503000000000000" pitchFamily="50" charset="-79"/>
                <a:cs typeface="YamSuf" panose="02000503000000000000" pitchFamily="50" charset="-79"/>
              </a:rPr>
              <a:t>נופר ירושלמי ספדה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9D1C719-DDC0-4954-BEDF-4ECA4DE5E461}"/>
              </a:ext>
            </a:extLst>
          </p:cNvPr>
          <p:cNvSpPr/>
          <p:nvPr/>
        </p:nvSpPr>
        <p:spPr>
          <a:xfrm>
            <a:off x="287788" y="597399"/>
            <a:ext cx="11361782" cy="5977021"/>
          </a:xfrm>
          <a:custGeom>
            <a:avLst/>
            <a:gdLst>
              <a:gd name="connsiteX0" fmla="*/ 0 w 11361782"/>
              <a:gd name="connsiteY0" fmla="*/ 0 h 5977021"/>
              <a:gd name="connsiteX1" fmla="*/ 11361782 w 11361782"/>
              <a:gd name="connsiteY1" fmla="*/ 0 h 5977021"/>
              <a:gd name="connsiteX2" fmla="*/ 11361782 w 11361782"/>
              <a:gd name="connsiteY2" fmla="*/ 5977021 h 5977021"/>
              <a:gd name="connsiteX3" fmla="*/ 0 w 11361782"/>
              <a:gd name="connsiteY3" fmla="*/ 5977021 h 5977021"/>
              <a:gd name="connsiteX4" fmla="*/ 0 w 11361782"/>
              <a:gd name="connsiteY4" fmla="*/ 0 h 59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1782" h="5977021" extrusionOk="0">
                <a:moveTo>
                  <a:pt x="0" y="0"/>
                </a:moveTo>
                <a:cubicBezTo>
                  <a:pt x="5425185" y="-5264"/>
                  <a:pt x="7209871" y="84467"/>
                  <a:pt x="11361782" y="0"/>
                </a:cubicBezTo>
                <a:cubicBezTo>
                  <a:pt x="11233609" y="2988506"/>
                  <a:pt x="11490932" y="3921808"/>
                  <a:pt x="11361782" y="5977021"/>
                </a:cubicBezTo>
                <a:cubicBezTo>
                  <a:pt x="7373292" y="6083341"/>
                  <a:pt x="3128635" y="5969372"/>
                  <a:pt x="0" y="5977021"/>
                </a:cubicBezTo>
                <a:cubicBezTo>
                  <a:pt x="160128" y="4510832"/>
                  <a:pt x="25049" y="136966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A533578-5929-480C-949C-8DAC84C364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09" y="-32321"/>
            <a:ext cx="2045140" cy="125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7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E5376813-0B5B-4CCC-ABE4-D4414BA35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5" t="50932" r="15521" b="4626"/>
          <a:stretch/>
        </p:blipFill>
        <p:spPr>
          <a:xfrm>
            <a:off x="7581418" y="2472122"/>
            <a:ext cx="2032851" cy="1913756"/>
          </a:xfrm>
          <a:prstGeom prst="rect">
            <a:avLst/>
          </a:prstGeom>
        </p:spPr>
      </p:pic>
      <p:pic>
        <p:nvPicPr>
          <p:cNvPr id="10" name="תמונה 9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0828E819-924A-426E-B62F-0D55A8F9F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1" t="-1840" r="73555" b="50168"/>
          <a:stretch/>
        </p:blipFill>
        <p:spPr>
          <a:xfrm rot="5400000">
            <a:off x="4462990" y="1435969"/>
            <a:ext cx="2170562" cy="3619297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0CCBACB-D5BE-46C1-B049-39895F5F6D41}"/>
              </a:ext>
            </a:extLst>
          </p:cNvPr>
          <p:cNvSpPr txBox="1"/>
          <p:nvPr/>
        </p:nvSpPr>
        <p:spPr>
          <a:xfrm>
            <a:off x="1888603" y="700856"/>
            <a:ext cx="8854632" cy="16642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כישורים חברתיים זה דרך...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השתלבות חברתית זו תנועה.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(יעל אברהם בספרה: דחיה חברתית אין מצב שמנים את הגב כותבת על כך בהרחבה)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לכבוד שבוע זהירות בדרכים מצורפת פעילות משלבת בין 2 הנושאים-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B0BF576-351A-4F0B-A4A7-C2C769BAB54B}"/>
              </a:ext>
            </a:extLst>
          </p:cNvPr>
          <p:cNvSpPr txBox="1"/>
          <p:nvPr/>
        </p:nvSpPr>
        <p:spPr>
          <a:xfrm>
            <a:off x="2004350" y="4993662"/>
            <a:ext cx="8854632" cy="1341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lnSpc>
                <a:spcPct val="150000"/>
              </a:lnSpc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הפעילות עוסקת בצד החברתי הכיתתי- אקלים כיתה</a:t>
            </a:r>
          </a:p>
          <a:p>
            <a:r>
              <a:rPr lang="he-IL" dirty="0"/>
              <a:t>ובהשתייכות חברתית אישית במרחב הכיתתי – הפרט בתוך הכיתה.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340D4BF-5B61-470B-951A-F1E44EAB6505}"/>
              </a:ext>
            </a:extLst>
          </p:cNvPr>
          <p:cNvSpPr/>
          <p:nvPr/>
        </p:nvSpPr>
        <p:spPr>
          <a:xfrm>
            <a:off x="287788" y="597399"/>
            <a:ext cx="11361782" cy="5636871"/>
          </a:xfrm>
          <a:custGeom>
            <a:avLst/>
            <a:gdLst>
              <a:gd name="connsiteX0" fmla="*/ 0 w 11361782"/>
              <a:gd name="connsiteY0" fmla="*/ 0 h 5636871"/>
              <a:gd name="connsiteX1" fmla="*/ 11361782 w 11361782"/>
              <a:gd name="connsiteY1" fmla="*/ 0 h 5636871"/>
              <a:gd name="connsiteX2" fmla="*/ 11361782 w 11361782"/>
              <a:gd name="connsiteY2" fmla="*/ 5636871 h 5636871"/>
              <a:gd name="connsiteX3" fmla="*/ 0 w 11361782"/>
              <a:gd name="connsiteY3" fmla="*/ 5636871 h 5636871"/>
              <a:gd name="connsiteX4" fmla="*/ 0 w 11361782"/>
              <a:gd name="connsiteY4" fmla="*/ 0 h 56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1782" h="5636871" extrusionOk="0">
                <a:moveTo>
                  <a:pt x="0" y="0"/>
                </a:moveTo>
                <a:cubicBezTo>
                  <a:pt x="5425185" y="-5264"/>
                  <a:pt x="7209871" y="84467"/>
                  <a:pt x="11361782" y="0"/>
                </a:cubicBezTo>
                <a:cubicBezTo>
                  <a:pt x="11233609" y="1239980"/>
                  <a:pt x="11490932" y="3342695"/>
                  <a:pt x="11361782" y="5636871"/>
                </a:cubicBezTo>
                <a:cubicBezTo>
                  <a:pt x="7373292" y="5743191"/>
                  <a:pt x="3128635" y="5629222"/>
                  <a:pt x="0" y="5636871"/>
                </a:cubicBezTo>
                <a:cubicBezTo>
                  <a:pt x="160128" y="3917346"/>
                  <a:pt x="25049" y="265949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DCAC6E6D-FCB7-4F61-B048-E6D6445B0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09" y="-32321"/>
            <a:ext cx="2045140" cy="1183299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5FCD9FF-3E36-4F86-8F00-A269CC4B4A97}"/>
              </a:ext>
            </a:extLst>
          </p:cNvPr>
          <p:cNvSpPr txBox="1"/>
          <p:nvPr/>
        </p:nvSpPr>
        <p:spPr>
          <a:xfrm>
            <a:off x="3056071" y="6234270"/>
            <a:ext cx="63113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כל הזכויות שמורות לנופר ירושלמי ספדה, יועצת חינוכית ומנחה חברתית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u="sng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www.m-hevrati.co.il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     053-3569499 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אין להעתיק, לשכפל או להפיץ ברבים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he-I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C54885E8-A352-4690-B561-415B47E89074}"/>
              </a:ext>
            </a:extLst>
          </p:cNvPr>
          <p:cNvSpPr txBox="1"/>
          <p:nvPr/>
        </p:nvSpPr>
        <p:spPr>
          <a:xfrm>
            <a:off x="11470511" y="0"/>
            <a:ext cx="721489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בס"ד</a:t>
            </a:r>
          </a:p>
        </p:txBody>
      </p:sp>
    </p:spTree>
    <p:extLst>
      <p:ext uri="{BB962C8B-B14F-4D97-AF65-F5344CB8AC3E}">
        <p14:creationId xmlns:p14="http://schemas.microsoft.com/office/powerpoint/2010/main" val="231199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0CCBACB-D5BE-46C1-B049-39895F5F6D41}"/>
              </a:ext>
            </a:extLst>
          </p:cNvPr>
          <p:cNvSpPr txBox="1"/>
          <p:nvPr/>
        </p:nvSpPr>
        <p:spPr>
          <a:xfrm>
            <a:off x="2361235" y="625033"/>
            <a:ext cx="8854632" cy="4803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תמרורים חברתיים 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כללי הדרך מצוינים בתמרורים, אלו הם חוקי חובה לציות חוקי תנועה ודרך. 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ראשון -</a:t>
            </a:r>
            <a:b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הציגו לכיתה את ה"תמרורים" (בשקופית הבאה)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יחד בחרו עם התלמידים מספר תמרורים שלדעתם חשובים בהתנהלות הכיתתית חברתית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והמציאו להם חוקים.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נדון בשאלות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מדוע צריך תמרורים בכלל ובכיתה בפרט?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 מחליט על תמרורים?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היא האכיפה הראויה לאי ציות בתמרור?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התמרורים הם דמיוניים ובאפשרותכם "לעוף" עם רצון התלמידים לחוקי הכיתה.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A5F4FA9A-4BDC-40C4-BE31-6D2FD62EB934}"/>
              </a:ext>
            </a:extLst>
          </p:cNvPr>
          <p:cNvGrpSpPr/>
          <p:nvPr/>
        </p:nvGrpSpPr>
        <p:grpSpPr>
          <a:xfrm rot="21252916">
            <a:off x="716976" y="1155725"/>
            <a:ext cx="3029579" cy="4948706"/>
            <a:chOff x="288713" y="1551008"/>
            <a:chExt cx="3029579" cy="4948706"/>
          </a:xfrm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FA11CE7C-C00E-4996-814E-4372F4C9A057}"/>
                </a:ext>
              </a:extLst>
            </p:cNvPr>
            <p:cNvSpPr/>
            <p:nvPr/>
          </p:nvSpPr>
          <p:spPr>
            <a:xfrm>
              <a:off x="288713" y="1551008"/>
              <a:ext cx="3029579" cy="4948706"/>
            </a:xfrm>
            <a:custGeom>
              <a:avLst/>
              <a:gdLst>
                <a:gd name="connsiteX0" fmla="*/ 0 w 3029579"/>
                <a:gd name="connsiteY0" fmla="*/ 0 h 4948706"/>
                <a:gd name="connsiteX1" fmla="*/ 3029579 w 3029579"/>
                <a:gd name="connsiteY1" fmla="*/ 0 h 4948706"/>
                <a:gd name="connsiteX2" fmla="*/ 3029579 w 3029579"/>
                <a:gd name="connsiteY2" fmla="*/ 4948706 h 4948706"/>
                <a:gd name="connsiteX3" fmla="*/ 0 w 3029579"/>
                <a:gd name="connsiteY3" fmla="*/ 4948706 h 4948706"/>
                <a:gd name="connsiteX4" fmla="*/ 0 w 3029579"/>
                <a:gd name="connsiteY4" fmla="*/ 0 h 494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9579" h="4948706" fill="none" extrusionOk="0">
                  <a:moveTo>
                    <a:pt x="0" y="0"/>
                  </a:moveTo>
                  <a:cubicBezTo>
                    <a:pt x="542280" y="-33775"/>
                    <a:pt x="2692644" y="138873"/>
                    <a:pt x="3029579" y="0"/>
                  </a:cubicBezTo>
                  <a:cubicBezTo>
                    <a:pt x="2955808" y="1560411"/>
                    <a:pt x="2873696" y="2529273"/>
                    <a:pt x="3029579" y="4948706"/>
                  </a:cubicBezTo>
                  <a:cubicBezTo>
                    <a:pt x="2670929" y="4811376"/>
                    <a:pt x="944262" y="4810850"/>
                    <a:pt x="0" y="4948706"/>
                  </a:cubicBezTo>
                  <a:cubicBezTo>
                    <a:pt x="152408" y="3098276"/>
                    <a:pt x="73868" y="1936229"/>
                    <a:pt x="0" y="0"/>
                  </a:cubicBezTo>
                  <a:close/>
                </a:path>
                <a:path w="3029579" h="4948706" stroke="0" extrusionOk="0">
                  <a:moveTo>
                    <a:pt x="0" y="0"/>
                  </a:moveTo>
                  <a:cubicBezTo>
                    <a:pt x="1121118" y="-101487"/>
                    <a:pt x="2695356" y="-162162"/>
                    <a:pt x="3029579" y="0"/>
                  </a:cubicBezTo>
                  <a:cubicBezTo>
                    <a:pt x="3090292" y="1710259"/>
                    <a:pt x="2968507" y="2660134"/>
                    <a:pt x="3029579" y="4948706"/>
                  </a:cubicBezTo>
                  <a:cubicBezTo>
                    <a:pt x="1719797" y="4998771"/>
                    <a:pt x="597476" y="4790257"/>
                    <a:pt x="0" y="4948706"/>
                  </a:cubicBezTo>
                  <a:cubicBezTo>
                    <a:pt x="-24452" y="3343313"/>
                    <a:pt x="-67663" y="240873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תיבת טקסט 2">
              <a:extLst>
                <a:ext uri="{FF2B5EF4-FFF2-40B4-BE49-F238E27FC236}">
                  <a16:creationId xmlns:a16="http://schemas.microsoft.com/office/drawing/2014/main" id="{4AE56BE8-4B01-42CB-A374-69A19A3F3AE7}"/>
                </a:ext>
              </a:extLst>
            </p:cNvPr>
            <p:cNvSpPr txBox="1"/>
            <p:nvPr/>
          </p:nvSpPr>
          <p:spPr>
            <a:xfrm>
              <a:off x="543576" y="4337997"/>
              <a:ext cx="2442258" cy="206210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600" b="1" dirty="0">
                  <a:latin typeface="YamSuf" panose="02000503000000000000" pitchFamily="50" charset="-79"/>
                  <a:cs typeface="YamSuf" panose="02000503000000000000" pitchFamily="50" charset="-79"/>
                </a:rPr>
                <a:t>לפעמים אנו נדרשים לבקש סליחה/ להתחרט/להתפשר </a:t>
              </a:r>
              <a:r>
                <a:rPr lang="he-IL" sz="1600" b="1" dirty="0" err="1">
                  <a:latin typeface="YamSuf" panose="02000503000000000000" pitchFamily="50" charset="-79"/>
                  <a:cs typeface="YamSuf" panose="02000503000000000000" pitchFamily="50" charset="-79"/>
                </a:rPr>
                <a:t>בסיטואצייה</a:t>
              </a:r>
              <a:r>
                <a:rPr lang="he-IL" sz="1600" b="1" dirty="0">
                  <a:latin typeface="YamSuf" panose="02000503000000000000" pitchFamily="50" charset="-79"/>
                  <a:cs typeface="YamSuf" panose="02000503000000000000" pitchFamily="50" charset="-79"/>
                </a:rPr>
                <a:t> חברתית.</a:t>
              </a:r>
              <a:br>
                <a:rPr lang="en-US" sz="1600" b="1" dirty="0">
                  <a:latin typeface="YamSuf" panose="02000503000000000000" pitchFamily="50" charset="-79"/>
                  <a:cs typeface="YamSuf" panose="02000503000000000000" pitchFamily="50" charset="-79"/>
                </a:rPr>
              </a:br>
              <a:br>
                <a:rPr lang="en-US" sz="1600" b="1" dirty="0">
                  <a:latin typeface="YamSuf" panose="02000503000000000000" pitchFamily="50" charset="-79"/>
                  <a:cs typeface="YamSuf" panose="02000503000000000000" pitchFamily="50" charset="-79"/>
                </a:rPr>
              </a:br>
              <a:r>
                <a:rPr lang="he-IL" sz="1600" b="1" u="sng" dirty="0">
                  <a:latin typeface="YamSuf" panose="02000503000000000000" pitchFamily="50" charset="-79"/>
                  <a:cs typeface="YamSuf" panose="02000503000000000000" pitchFamily="50" charset="-79"/>
                </a:rPr>
                <a:t>חוק כיתה- </a:t>
              </a:r>
              <a:br>
                <a:rPr lang="en-US" sz="1600" b="1" u="sng" dirty="0">
                  <a:latin typeface="YamSuf" panose="02000503000000000000" pitchFamily="50" charset="-79"/>
                  <a:cs typeface="YamSuf" panose="02000503000000000000" pitchFamily="50" charset="-79"/>
                </a:rPr>
              </a:br>
              <a:r>
                <a:rPr lang="he-IL" sz="1600" b="1" dirty="0">
                  <a:latin typeface="YamSuf" panose="02000503000000000000" pitchFamily="50" charset="-79"/>
                  <a:cs typeface="YamSuf" panose="02000503000000000000" pitchFamily="50" charset="-79"/>
                </a:rPr>
                <a:t>נוהגים לבקש סליחה כשנדרש ונוהגים לסלוח לחבר/ה בלב שלם </a:t>
              </a:r>
            </a:p>
          </p:txBody>
        </p:sp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2517C6F4-270F-4B7D-BC90-3FE611E79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" t="50663" r="72521" b="4895"/>
            <a:stretch/>
          </p:blipFill>
          <p:spPr>
            <a:xfrm>
              <a:off x="879676" y="2424241"/>
              <a:ext cx="2032851" cy="1913756"/>
            </a:xfrm>
            <a:prstGeom prst="rect">
              <a:avLst/>
            </a:prstGeom>
          </p:spPr>
        </p:pic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E97FF879-E421-421D-BF80-9834BF5CBD80}"/>
                </a:ext>
              </a:extLst>
            </p:cNvPr>
            <p:cNvSpPr txBox="1"/>
            <p:nvPr/>
          </p:nvSpPr>
          <p:spPr>
            <a:xfrm>
              <a:off x="288713" y="1870243"/>
              <a:ext cx="221935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b="1" dirty="0">
                  <a:solidFill>
                    <a:srgbClr val="2D6B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סיבוב חרטה </a:t>
              </a:r>
            </a:p>
          </p:txBody>
        </p:sp>
      </p:grp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443178E-9AB1-4555-8D76-DAC23AB06FBE}"/>
              </a:ext>
            </a:extLst>
          </p:cNvPr>
          <p:cNvSpPr txBox="1"/>
          <p:nvPr/>
        </p:nvSpPr>
        <p:spPr>
          <a:xfrm rot="21369710">
            <a:off x="2054135" y="598574"/>
            <a:ext cx="11003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YamSuf" panose="02000503000000000000" pitchFamily="50" charset="-79"/>
                <a:cs typeface="YamSuf" panose="02000503000000000000" pitchFamily="50" charset="-79"/>
              </a:rPr>
              <a:t>לדוגמה: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166C2E0F-A5FD-47B8-8CF6-3F520C77EA22}"/>
              </a:ext>
            </a:extLst>
          </p:cNvPr>
          <p:cNvSpPr/>
          <p:nvPr/>
        </p:nvSpPr>
        <p:spPr>
          <a:xfrm>
            <a:off x="287788" y="597399"/>
            <a:ext cx="11361782" cy="5636871"/>
          </a:xfrm>
          <a:custGeom>
            <a:avLst/>
            <a:gdLst>
              <a:gd name="connsiteX0" fmla="*/ 0 w 11361782"/>
              <a:gd name="connsiteY0" fmla="*/ 0 h 5636871"/>
              <a:gd name="connsiteX1" fmla="*/ 11361782 w 11361782"/>
              <a:gd name="connsiteY1" fmla="*/ 0 h 5636871"/>
              <a:gd name="connsiteX2" fmla="*/ 11361782 w 11361782"/>
              <a:gd name="connsiteY2" fmla="*/ 5636871 h 5636871"/>
              <a:gd name="connsiteX3" fmla="*/ 0 w 11361782"/>
              <a:gd name="connsiteY3" fmla="*/ 5636871 h 5636871"/>
              <a:gd name="connsiteX4" fmla="*/ 0 w 11361782"/>
              <a:gd name="connsiteY4" fmla="*/ 0 h 56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1782" h="5636871" extrusionOk="0">
                <a:moveTo>
                  <a:pt x="0" y="0"/>
                </a:moveTo>
                <a:cubicBezTo>
                  <a:pt x="5425185" y="-5264"/>
                  <a:pt x="7209871" y="84467"/>
                  <a:pt x="11361782" y="0"/>
                </a:cubicBezTo>
                <a:cubicBezTo>
                  <a:pt x="11233609" y="1239980"/>
                  <a:pt x="11490932" y="3342695"/>
                  <a:pt x="11361782" y="5636871"/>
                </a:cubicBezTo>
                <a:cubicBezTo>
                  <a:pt x="7373292" y="5743191"/>
                  <a:pt x="3128635" y="5629222"/>
                  <a:pt x="0" y="5636871"/>
                </a:cubicBezTo>
                <a:cubicBezTo>
                  <a:pt x="160128" y="3917346"/>
                  <a:pt x="25049" y="265949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AD30DB0-6373-4630-9F8E-F53B7E14C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09" y="-32321"/>
            <a:ext cx="2045140" cy="1183299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450123F3-92D8-4376-A4C8-8FDA7E533906}"/>
              </a:ext>
            </a:extLst>
          </p:cNvPr>
          <p:cNvSpPr txBox="1"/>
          <p:nvPr/>
        </p:nvSpPr>
        <p:spPr>
          <a:xfrm>
            <a:off x="3056071" y="6234270"/>
            <a:ext cx="63113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כל הזכויות שמורות לנופר ירושלמי ספדה, יועצת חינוכית ומנחה חברתית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u="sng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www.m-hevrati.co.il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     053-3569499 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אין להעתיק, לשכפל או להפיץ ברבים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he-IL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8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03D59F4B-7147-40F1-B065-6AC5D337A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6" y="839165"/>
            <a:ext cx="10700151" cy="601883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EB9E4B7F-6A4C-41B7-A742-FE5AD2C4004F}"/>
              </a:ext>
            </a:extLst>
          </p:cNvPr>
          <p:cNvSpPr txBox="1"/>
          <p:nvPr/>
        </p:nvSpPr>
        <p:spPr>
          <a:xfrm>
            <a:off x="7571771" y="75236"/>
            <a:ext cx="43617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בחרו את התמרורים שלדעתכם מתאימים לכיתתם והמציאו להם חוקים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824E39A-7E0C-4E29-842C-E755C36D7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2" y="75236"/>
            <a:ext cx="1196583" cy="6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E8917417-D1FC-4E90-90A7-EC3268B0F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874612"/>
            <a:ext cx="10637134" cy="598338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C09976C-39F3-4780-8B99-B595828C1EE0}"/>
              </a:ext>
            </a:extLst>
          </p:cNvPr>
          <p:cNvSpPr txBox="1"/>
          <p:nvPr/>
        </p:nvSpPr>
        <p:spPr>
          <a:xfrm>
            <a:off x="7722242" y="121535"/>
            <a:ext cx="436172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he-IL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בחרו את התמרורים שלדעתכם מתאימים לכיתתם והמציאו להם חוקים </a:t>
            </a: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8FB0228E-E6F2-4741-9D83-D2131325B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2" y="75236"/>
            <a:ext cx="1196583" cy="69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2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C5E15E9-2F73-44C8-9557-FFEFA79E7EFA}"/>
              </a:ext>
            </a:extLst>
          </p:cNvPr>
          <p:cNvSpPr txBox="1"/>
          <p:nvPr/>
        </p:nvSpPr>
        <p:spPr>
          <a:xfrm>
            <a:off x="2505919" y="542515"/>
            <a:ext cx="8854632" cy="23105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שלב שני -</a:t>
            </a:r>
            <a:b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אפשרו לתלמידים לחשוב על תמרורים נוספים משלהם.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 להסביר לתלמידים כי: 1. תמרור הוא סימן גרפי מוסכם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הסימן הגרפי מסמל חוק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ישנו קשר בין הסימן הגרפי לחוק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E0B7EE43-09CC-4ADA-95F2-7D23AFE91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5" t="31224" r="43703" b="29283"/>
          <a:stretch/>
        </p:blipFill>
        <p:spPr>
          <a:xfrm>
            <a:off x="893180" y="2899397"/>
            <a:ext cx="5449747" cy="3532523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4F10BC7-C456-4225-849A-EF95DF2E4A78}"/>
              </a:ext>
            </a:extLst>
          </p:cNvPr>
          <p:cNvSpPr txBox="1"/>
          <p:nvPr/>
        </p:nvSpPr>
        <p:spPr>
          <a:xfrm>
            <a:off x="5150734" y="5117340"/>
            <a:ext cx="415531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YamSuf" panose="02000503000000000000" pitchFamily="50" charset="-79"/>
                <a:cs typeface="YamSuf" panose="02000503000000000000" pitchFamily="50" charset="-79"/>
              </a:rPr>
              <a:t>בתמרור שלי ציירתי____________________</a:t>
            </a:r>
          </a:p>
          <a:p>
            <a:endParaRPr lang="he-IL" dirty="0">
              <a:latin typeface="YamSuf" panose="02000503000000000000" pitchFamily="50" charset="-79"/>
              <a:cs typeface="YamSuf" panose="02000503000000000000" pitchFamily="50" charset="-79"/>
            </a:endParaRPr>
          </a:p>
          <a:p>
            <a:r>
              <a:rPr lang="he-IL" dirty="0">
                <a:latin typeface="YamSuf" panose="02000503000000000000" pitchFamily="50" charset="-79"/>
                <a:cs typeface="YamSuf" panose="02000503000000000000" pitchFamily="50" charset="-79"/>
              </a:rPr>
              <a:t>והחוק הוא ____________________________________________________________________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E337F30-DBCE-434A-BAD5-64E76EC32704}"/>
              </a:ext>
            </a:extLst>
          </p:cNvPr>
          <p:cNvSpPr/>
          <p:nvPr/>
        </p:nvSpPr>
        <p:spPr>
          <a:xfrm>
            <a:off x="287788" y="597399"/>
            <a:ext cx="11361782" cy="5636871"/>
          </a:xfrm>
          <a:custGeom>
            <a:avLst/>
            <a:gdLst>
              <a:gd name="connsiteX0" fmla="*/ 0 w 11361782"/>
              <a:gd name="connsiteY0" fmla="*/ 0 h 5636871"/>
              <a:gd name="connsiteX1" fmla="*/ 11361782 w 11361782"/>
              <a:gd name="connsiteY1" fmla="*/ 0 h 5636871"/>
              <a:gd name="connsiteX2" fmla="*/ 11361782 w 11361782"/>
              <a:gd name="connsiteY2" fmla="*/ 5636871 h 5636871"/>
              <a:gd name="connsiteX3" fmla="*/ 0 w 11361782"/>
              <a:gd name="connsiteY3" fmla="*/ 5636871 h 5636871"/>
              <a:gd name="connsiteX4" fmla="*/ 0 w 11361782"/>
              <a:gd name="connsiteY4" fmla="*/ 0 h 56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1782" h="5636871" extrusionOk="0">
                <a:moveTo>
                  <a:pt x="0" y="0"/>
                </a:moveTo>
                <a:cubicBezTo>
                  <a:pt x="5425185" y="-5264"/>
                  <a:pt x="7209871" y="84467"/>
                  <a:pt x="11361782" y="0"/>
                </a:cubicBezTo>
                <a:cubicBezTo>
                  <a:pt x="11233609" y="1239980"/>
                  <a:pt x="11490932" y="3342695"/>
                  <a:pt x="11361782" y="5636871"/>
                </a:cubicBezTo>
                <a:cubicBezTo>
                  <a:pt x="7373292" y="5743191"/>
                  <a:pt x="3128635" y="5629222"/>
                  <a:pt x="0" y="5636871"/>
                </a:cubicBezTo>
                <a:cubicBezTo>
                  <a:pt x="160128" y="3917346"/>
                  <a:pt x="25049" y="265949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3CB382F6-00A1-42B1-958E-A8B78AE7D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09" y="-32321"/>
            <a:ext cx="2045140" cy="1183299"/>
          </a:xfrm>
          <a:prstGeom prst="rect">
            <a:avLst/>
          </a:prstGeom>
        </p:spPr>
      </p:pic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E05F661-B4B7-4EA2-A372-E23008800D04}"/>
              </a:ext>
            </a:extLst>
          </p:cNvPr>
          <p:cNvSpPr txBox="1"/>
          <p:nvPr/>
        </p:nvSpPr>
        <p:spPr>
          <a:xfrm>
            <a:off x="3056071" y="6234270"/>
            <a:ext cx="63113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כל הזכויות שמורות לנופר ירושלמי ספדה, יועצת חינוכית ומנחה חברתית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u="sng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www.m-hevrati.co.il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     053-3569499 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אין להעתיק, לשכפל או להפיץ ברבים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he-IL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6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0CCBACB-D5BE-46C1-B049-39895F5F6D41}"/>
              </a:ext>
            </a:extLst>
          </p:cNvPr>
          <p:cNvSpPr txBox="1"/>
          <p:nvPr/>
        </p:nvSpPr>
        <p:spPr>
          <a:xfrm>
            <a:off x="1736202" y="925975"/>
            <a:ext cx="9433367" cy="5865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התייחסות לאני בתוך הכיתה.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בכביש ה"אני" שלי מצוין בכלי הרכב שלי = נראות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ובדרך שבה אני בוחרת= בחירה.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התלמיד/ה בכיתה בוחרים את דרכם ההתנהגותית חברתית ואת האופן הנראות שלהם בכיתה= תפקיד 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(לעיתים בתת מודע).</a:t>
            </a:r>
          </a:p>
          <a:p>
            <a:pPr>
              <a:lnSpc>
                <a:spcPct val="150000"/>
              </a:lnSpc>
            </a:pP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בפעילות הבאה אפשרו לכל תלמיד לבחור: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1.כלי התחבורה בה היה רוצה לנהוג בדרכו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התלמיד יפרט מדוע?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דרך.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מהי הדרך הנכונה בעבורה לנסיעה בטוחה? 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הסבירו לתלמידים-</a:t>
            </a:r>
            <a:b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כי המושג "דרך" בפעילות זו הכוונה לבחירות ולהתנהלות החברתיים שלהם במרחב הכיתה.</a:t>
            </a:r>
          </a:p>
          <a:p>
            <a:pPr>
              <a:lnSpc>
                <a:spcPct val="150000"/>
              </a:lnSpc>
            </a:pPr>
            <a:r>
              <a:rPr lang="he-I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ניתן להיעזר בדף המשימה המצורף.</a:t>
            </a: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he-I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תמונה 6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89FBDA1D-DC94-4E02-9F06-422E79A1D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2" t="3713" r="3734" b="50000"/>
          <a:stretch/>
        </p:blipFill>
        <p:spPr>
          <a:xfrm>
            <a:off x="7029455" y="1632031"/>
            <a:ext cx="748732" cy="605722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C341035-4629-413D-951D-E9E2B9460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6" t="49418" r="3153" b="8894"/>
          <a:stretch/>
        </p:blipFill>
        <p:spPr>
          <a:xfrm flipH="1">
            <a:off x="5721009" y="3920159"/>
            <a:ext cx="885019" cy="709739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06860351-45CF-4E47-9479-BB097381C9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50000" r="68392" b="8312"/>
          <a:stretch/>
        </p:blipFill>
        <p:spPr>
          <a:xfrm>
            <a:off x="3732092" y="3920159"/>
            <a:ext cx="885019" cy="709739"/>
          </a:xfrm>
          <a:prstGeom prst="rect">
            <a:avLst/>
          </a:prstGeom>
        </p:spPr>
      </p:pic>
      <p:pic>
        <p:nvPicPr>
          <p:cNvPr id="17" name="תמונה 16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CA22DCB3-9D62-4781-A1BC-D0BD0BCF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5" t="3713" r="35361" b="50000"/>
          <a:stretch/>
        </p:blipFill>
        <p:spPr>
          <a:xfrm>
            <a:off x="4794694" y="4024176"/>
            <a:ext cx="748732" cy="605722"/>
          </a:xfrm>
          <a:prstGeom prst="rect">
            <a:avLst/>
          </a:prstGeom>
        </p:spPr>
      </p:pic>
      <p:pic>
        <p:nvPicPr>
          <p:cNvPr id="19" name="תמונה 18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E25CF91F-1A85-4D88-BA88-D99EDF7E6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7" t="52058" r="5019" b="1655"/>
          <a:stretch/>
        </p:blipFill>
        <p:spPr>
          <a:xfrm>
            <a:off x="2777804" y="4033857"/>
            <a:ext cx="748732" cy="605722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75AE3B46-C56C-4EF2-8F40-E6BA930FD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 t="5907" r="4683" b="52405"/>
          <a:stretch/>
        </p:blipFill>
        <p:spPr>
          <a:xfrm>
            <a:off x="1673906" y="4006918"/>
            <a:ext cx="885019" cy="709739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912CC060-B566-4D6F-8426-34196C840B3C}"/>
              </a:ext>
            </a:extLst>
          </p:cNvPr>
          <p:cNvSpPr/>
          <p:nvPr/>
        </p:nvSpPr>
        <p:spPr>
          <a:xfrm>
            <a:off x="287788" y="597399"/>
            <a:ext cx="11361782" cy="5636871"/>
          </a:xfrm>
          <a:custGeom>
            <a:avLst/>
            <a:gdLst>
              <a:gd name="connsiteX0" fmla="*/ 0 w 11361782"/>
              <a:gd name="connsiteY0" fmla="*/ 0 h 5636871"/>
              <a:gd name="connsiteX1" fmla="*/ 11361782 w 11361782"/>
              <a:gd name="connsiteY1" fmla="*/ 0 h 5636871"/>
              <a:gd name="connsiteX2" fmla="*/ 11361782 w 11361782"/>
              <a:gd name="connsiteY2" fmla="*/ 5636871 h 5636871"/>
              <a:gd name="connsiteX3" fmla="*/ 0 w 11361782"/>
              <a:gd name="connsiteY3" fmla="*/ 5636871 h 5636871"/>
              <a:gd name="connsiteX4" fmla="*/ 0 w 11361782"/>
              <a:gd name="connsiteY4" fmla="*/ 0 h 563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1782" h="5636871" extrusionOk="0">
                <a:moveTo>
                  <a:pt x="0" y="0"/>
                </a:moveTo>
                <a:cubicBezTo>
                  <a:pt x="5425185" y="-5264"/>
                  <a:pt x="7209871" y="84467"/>
                  <a:pt x="11361782" y="0"/>
                </a:cubicBezTo>
                <a:cubicBezTo>
                  <a:pt x="11233609" y="1239980"/>
                  <a:pt x="11490932" y="3342695"/>
                  <a:pt x="11361782" y="5636871"/>
                </a:cubicBezTo>
                <a:cubicBezTo>
                  <a:pt x="7373292" y="5743191"/>
                  <a:pt x="3128635" y="5629222"/>
                  <a:pt x="0" y="5636871"/>
                </a:cubicBezTo>
                <a:cubicBezTo>
                  <a:pt x="160128" y="3917346"/>
                  <a:pt x="25049" y="265949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C4DD5A5A-FD94-4A4D-8247-4D6099269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09" y="-32321"/>
            <a:ext cx="2045140" cy="1183299"/>
          </a:xfrm>
          <a:prstGeom prst="rect">
            <a:avLst/>
          </a:prstGeom>
        </p:spPr>
      </p:pic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59A7B11-F110-48F7-AF21-172D87897461}"/>
              </a:ext>
            </a:extLst>
          </p:cNvPr>
          <p:cNvSpPr txBox="1"/>
          <p:nvPr/>
        </p:nvSpPr>
        <p:spPr>
          <a:xfrm>
            <a:off x="3056071" y="6234270"/>
            <a:ext cx="631135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כל הזכויות שמורות לנופר ירושלמי ספדה, יועצת חינוכית ומנחה חברתית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u="sng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www.m-hevrati.co.il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     053-3569499 </a:t>
            </a:r>
            <a:br>
              <a:rPr lang="he-IL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he-IL" sz="1200" dirty="0">
                <a:solidFill>
                  <a:schemeClr val="bg1">
                    <a:lumMod val="65000"/>
                  </a:schemeClr>
                </a:solidFill>
              </a:rPr>
              <a:t>אין להעתיק, לשכפל או להפיץ ברבים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he-I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BBBCE00-05C1-4A88-8512-930C959340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6" t="5907" r="4683" b="52405"/>
          <a:stretch/>
        </p:blipFill>
        <p:spPr>
          <a:xfrm flipH="1">
            <a:off x="6106944" y="1150978"/>
            <a:ext cx="885019" cy="7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9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396CDA0-31B0-4161-8016-24D1534F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83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שלט, ציור&#10;&#10;התיאור נוצר באופן אוטומטי">
            <a:extLst>
              <a:ext uri="{FF2B5EF4-FFF2-40B4-BE49-F238E27FC236}">
                <a16:creationId xmlns:a16="http://schemas.microsoft.com/office/drawing/2014/main" id="{884C19A9-5DA6-4CC2-A44C-97C81C204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5641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584</Words>
  <Application>Microsoft Office PowerPoint</Application>
  <PresentationFormat>מסך רחב</PresentationFormat>
  <Paragraphs>73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Varela Round</vt:lpstr>
      <vt:lpstr>YamSuf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Nofar</dc:creator>
  <cp:lastModifiedBy>Nofar</cp:lastModifiedBy>
  <cp:revision>15</cp:revision>
  <cp:lastPrinted>2020-11-04T18:35:03Z</cp:lastPrinted>
  <dcterms:created xsi:type="dcterms:W3CDTF">2020-11-04T16:40:09Z</dcterms:created>
  <dcterms:modified xsi:type="dcterms:W3CDTF">2020-11-07T10:04:34Z</dcterms:modified>
</cp:coreProperties>
</file>